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57" r:id="rId2"/>
    <p:sldId id="318" r:id="rId3"/>
    <p:sldId id="346" r:id="rId4"/>
    <p:sldId id="347" r:id="rId5"/>
    <p:sldId id="348" r:id="rId6"/>
    <p:sldId id="349" r:id="rId7"/>
    <p:sldId id="350" r:id="rId8"/>
    <p:sldId id="329" r:id="rId9"/>
    <p:sldId id="339" r:id="rId10"/>
    <p:sldId id="355" r:id="rId11"/>
    <p:sldId id="345" r:id="rId12"/>
    <p:sldId id="353" r:id="rId13"/>
    <p:sldId id="354" r:id="rId14"/>
    <p:sldId id="340" r:id="rId15"/>
    <p:sldId id="356" r:id="rId16"/>
    <p:sldId id="358" r:id="rId17"/>
    <p:sldId id="359" r:id="rId18"/>
    <p:sldId id="336" r:id="rId19"/>
    <p:sldId id="342" r:id="rId20"/>
    <p:sldId id="343" r:id="rId21"/>
    <p:sldId id="344" r:id="rId22"/>
    <p:sldId id="333" r:id="rId23"/>
    <p:sldId id="361" r:id="rId24"/>
    <p:sldId id="360" r:id="rId25"/>
  </p:sldIdLst>
  <p:sldSz cx="12188825"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29" autoAdjust="0"/>
  </p:normalViewPr>
  <p:slideViewPr>
    <p:cSldViewPr showGuides="1">
      <p:cViewPr varScale="1">
        <p:scale>
          <a:sx n="72" d="100"/>
          <a:sy n="72" d="100"/>
        </p:scale>
        <p:origin x="618" y="66"/>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9AFDC-7658-4951-B0FF-52DFF2A93C0A}" type="datetimeFigureOut">
              <a:rPr lang="en-US" smtClean="0"/>
              <a:t>10/16/2023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ED99B-9732-49FC-9C16-B56FEB1B1092}" type="slidenum">
              <a:rPr lang="en-US" smtClean="0"/>
              <a:t>‹#›</a:t>
            </a:fld>
            <a:endParaRPr lang="en-US"/>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smtClean="0"/>
              <a:t>10/16/2023</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en-US" smtClean="0"/>
              <a:t>‹#›</a:t>
            </a:fld>
            <a:endParaRPr lang="en-US"/>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hasCustomPrompt="1"/>
          </p:nvPr>
        </p:nvSpPr>
        <p:spPr>
          <a:xfrm>
            <a:off x="1520825" y="4898572"/>
            <a:ext cx="5945187"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dirty="0"/>
              <a:t>dit Master subtitle style</a:t>
            </a:r>
          </a:p>
        </p:txBody>
      </p:sp>
      <p:cxnSp>
        <p:nvCxnSpPr>
          <p:cNvPr id="6" name="Straight Connector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3213" y="0"/>
            <a:ext cx="4265612"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10/16/2023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10/16/2023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10/16/2023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grpSp>
        <p:nvGrpSpPr>
          <p:cNvPr id="7" name="Group 6"/>
          <p:cNvGrpSpPr/>
          <p:nvPr userDrawn="1"/>
        </p:nvGrpSpPr>
        <p:grpSpPr>
          <a:xfrm>
            <a:off x="11123611" y="0"/>
            <a:ext cx="1065214"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10/16/2023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9" name="Straight Connector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10/16/2023</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F41C87-7AD9-4845-A077-840E4A0F3F06}" type="datetimeFigureOut">
              <a:rPr lang="en-US"/>
              <a:t>10/16/2023</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03F41C87-7AD9-4845-A077-840E4A0F3F06}" type="datetimeFigureOut">
              <a:rPr lang="en-US"/>
              <a:t>10/16/2023</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cxnSp>
        <p:nvCxnSpPr>
          <p:cNvPr id="6" name="Straight Connector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F41C87-7AD9-4845-A077-840E4A0F3F06}" type="datetimeFigureOut">
              <a:rPr lang="en-US"/>
              <a:t>10/16/2023</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10/16/2023</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lumMod val="50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0" name="Straight Connector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03F41C87-7AD9-4845-A077-840E4A0F3F06}" type="datetimeFigureOut">
              <a:rPr lang="en-US" smtClean="0"/>
              <a:pPr/>
              <a:t>10/16/2023</a:t>
            </a:fld>
            <a:endParaRPr lang="en-US"/>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E1276-652B-8670-1AD2-E9C81E985B36}"/>
              </a:ext>
            </a:extLst>
          </p:cNvPr>
          <p:cNvSpPr>
            <a:spLocks noGrp="1"/>
          </p:cNvSpPr>
          <p:nvPr>
            <p:ph type="title"/>
          </p:nvPr>
        </p:nvSpPr>
        <p:spPr/>
        <p:txBody>
          <a:bodyPr/>
          <a:lstStyle/>
          <a:p>
            <a:r>
              <a:rPr lang="en-US" dirty="0"/>
              <a:t>Chilliwack Secondary</a:t>
            </a:r>
          </a:p>
        </p:txBody>
      </p:sp>
      <p:sp>
        <p:nvSpPr>
          <p:cNvPr id="3" name="Content Placeholder 2">
            <a:extLst>
              <a:ext uri="{FF2B5EF4-FFF2-40B4-BE49-F238E27FC236}">
                <a16:creationId xmlns:a16="http://schemas.microsoft.com/office/drawing/2014/main" id="{ECB264FA-28DD-74F2-9C21-18B9DB34269F}"/>
              </a:ext>
            </a:extLst>
          </p:cNvPr>
          <p:cNvSpPr>
            <a:spLocks noGrp="1"/>
          </p:cNvSpPr>
          <p:nvPr>
            <p:ph idx="1"/>
          </p:nvPr>
        </p:nvSpPr>
        <p:spPr/>
        <p:txBody>
          <a:bodyPr>
            <a:normAutofit lnSpcReduction="10000"/>
          </a:bodyPr>
          <a:lstStyle/>
          <a:p>
            <a:pPr marL="0" marR="0" indent="0">
              <a:lnSpc>
                <a:spcPct val="107000"/>
              </a:lnSpc>
              <a:spcBef>
                <a:spcPts val="0"/>
              </a:spcBef>
              <a:spcAft>
                <a:spcPts val="8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We acknowledge that Chilliwack Secondary is situated on the Stó: lō, Sq’éwlets, and Sts’ailes peoples, particularly the Aitchelitz, Cheam, Kwaw kwaw apilt, Shxwha:y, Skowkale, Skwah, Soowahlie, Squiala, Tzeachten and Yakweakwioose First Nations. The traditional gathering place for many Indigenous people.  We honor and respect the history, language, ceremonies, and culture of the First Nations who call this territory home. To acknowledge this traditional territory is to recognize its longer history, one predating the establishment of the earliest European colonies. </a:t>
            </a:r>
          </a:p>
          <a:p>
            <a:pPr marL="0" marR="0" indent="0">
              <a:lnSpc>
                <a:spcPct val="107000"/>
              </a:lnSpc>
              <a:spcBef>
                <a:spcPts val="0"/>
              </a:spcBef>
              <a:spcAft>
                <a:spcPts val="8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First People’s connection to the land teaches us about our inherent responsibility to the land and sea and to respect Mother Earth.  With this acknowledgment, we honor the ancestors and children who have been buried here, missing, and murdered Indigenous women and men, and the ongoing collective healing for all human beings.  We are reminded that we are all treaty people and of the responsibility we have to each other.</a:t>
            </a:r>
          </a:p>
          <a:p>
            <a:endParaRPr lang="en-US" dirty="0"/>
          </a:p>
        </p:txBody>
      </p:sp>
    </p:spTree>
    <p:extLst>
      <p:ext uri="{BB962C8B-B14F-4D97-AF65-F5344CB8AC3E}">
        <p14:creationId xmlns:p14="http://schemas.microsoft.com/office/powerpoint/2010/main" val="232742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F1982-7D2B-4C42-A76D-5C2352525D03}"/>
              </a:ext>
            </a:extLst>
          </p:cNvPr>
          <p:cNvSpPr>
            <a:spLocks noGrp="1"/>
          </p:cNvSpPr>
          <p:nvPr>
            <p:ph type="title"/>
          </p:nvPr>
        </p:nvSpPr>
        <p:spPr/>
        <p:txBody>
          <a:bodyPr/>
          <a:lstStyle/>
          <a:p>
            <a:r>
              <a:rPr lang="en-US" dirty="0"/>
              <a:t>Provincial Scholarships</a:t>
            </a:r>
          </a:p>
        </p:txBody>
      </p:sp>
      <p:pic>
        <p:nvPicPr>
          <p:cNvPr id="5" name="Content Placeholder 4">
            <a:extLst>
              <a:ext uri="{FF2B5EF4-FFF2-40B4-BE49-F238E27FC236}">
                <a16:creationId xmlns:a16="http://schemas.microsoft.com/office/drawing/2014/main" id="{CFB09923-6685-474F-A6AA-CFCC224E42B7}"/>
              </a:ext>
            </a:extLst>
          </p:cNvPr>
          <p:cNvPicPr>
            <a:picLocks noGrp="1" noChangeAspect="1"/>
          </p:cNvPicPr>
          <p:nvPr>
            <p:ph idx="1"/>
          </p:nvPr>
        </p:nvPicPr>
        <p:blipFill>
          <a:blip r:embed="rId2"/>
          <a:stretch>
            <a:fillRect/>
          </a:stretch>
        </p:blipFill>
        <p:spPr>
          <a:xfrm>
            <a:off x="1751012" y="1905000"/>
            <a:ext cx="9601199" cy="4572000"/>
          </a:xfrm>
        </p:spPr>
      </p:pic>
    </p:spTree>
    <p:extLst>
      <p:ext uri="{BB962C8B-B14F-4D97-AF65-F5344CB8AC3E}">
        <p14:creationId xmlns:p14="http://schemas.microsoft.com/office/powerpoint/2010/main" val="72263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Authority Awards </a:t>
            </a:r>
          </a:p>
        </p:txBody>
      </p:sp>
      <p:pic>
        <p:nvPicPr>
          <p:cNvPr id="4" name="Content Placeholder 3"/>
          <p:cNvPicPr>
            <a:picLocks noGrp="1" noChangeAspect="1"/>
          </p:cNvPicPr>
          <p:nvPr>
            <p:ph idx="1"/>
          </p:nvPr>
        </p:nvPicPr>
        <p:blipFill>
          <a:blip r:embed="rId2"/>
          <a:stretch>
            <a:fillRect/>
          </a:stretch>
        </p:blipFill>
        <p:spPr>
          <a:xfrm>
            <a:off x="1979612" y="1981200"/>
            <a:ext cx="9067799" cy="4495800"/>
          </a:xfrm>
          <a:prstGeom prst="rect">
            <a:avLst/>
          </a:prstGeom>
        </p:spPr>
      </p:pic>
      <p:sp>
        <p:nvSpPr>
          <p:cNvPr id="5" name="Rectangle: Rounded Corners 4">
            <a:extLst>
              <a:ext uri="{FF2B5EF4-FFF2-40B4-BE49-F238E27FC236}">
                <a16:creationId xmlns:a16="http://schemas.microsoft.com/office/drawing/2014/main" id="{2225BFF2-159E-4A04-8672-AB1699A92FA8}"/>
              </a:ext>
            </a:extLst>
          </p:cNvPr>
          <p:cNvSpPr/>
          <p:nvPr/>
        </p:nvSpPr>
        <p:spPr>
          <a:xfrm>
            <a:off x="7237412" y="533400"/>
            <a:ext cx="3581400" cy="914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8B3A4D9-4ABD-44DE-B7B5-84EABC93761C}"/>
              </a:ext>
            </a:extLst>
          </p:cNvPr>
          <p:cNvSpPr txBox="1"/>
          <p:nvPr/>
        </p:nvSpPr>
        <p:spPr>
          <a:xfrm flipH="1">
            <a:off x="7618412" y="762000"/>
            <a:ext cx="3652700" cy="646331"/>
          </a:xfrm>
          <a:prstGeom prst="rect">
            <a:avLst/>
          </a:prstGeom>
          <a:noFill/>
        </p:spPr>
        <p:txBody>
          <a:bodyPr wrap="square" rtlCol="0">
            <a:spAutoFit/>
          </a:bodyPr>
          <a:lstStyle/>
          <a:p>
            <a:r>
              <a:rPr lang="en-US" sz="3600" dirty="0"/>
              <a:t>Due April 11th</a:t>
            </a:r>
          </a:p>
        </p:txBody>
      </p:sp>
    </p:spTree>
    <p:extLst>
      <p:ext uri="{BB962C8B-B14F-4D97-AF65-F5344CB8AC3E}">
        <p14:creationId xmlns:p14="http://schemas.microsoft.com/office/powerpoint/2010/main" val="66596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83AB2-F077-4662-B2BC-EAB56DA3C0F8}"/>
              </a:ext>
            </a:extLst>
          </p:cNvPr>
          <p:cNvSpPr>
            <a:spLocks noGrp="1"/>
          </p:cNvSpPr>
          <p:nvPr>
            <p:ph type="title"/>
          </p:nvPr>
        </p:nvSpPr>
        <p:spPr/>
        <p:txBody>
          <a:bodyPr/>
          <a:lstStyle/>
          <a:p>
            <a:r>
              <a:rPr lang="en-US" dirty="0"/>
              <a:t>On-line Scholarships</a:t>
            </a:r>
          </a:p>
        </p:txBody>
      </p:sp>
      <p:pic>
        <p:nvPicPr>
          <p:cNvPr id="5" name="Content Placeholder 4">
            <a:extLst>
              <a:ext uri="{FF2B5EF4-FFF2-40B4-BE49-F238E27FC236}">
                <a16:creationId xmlns:a16="http://schemas.microsoft.com/office/drawing/2014/main" id="{FE37A531-F596-452D-9515-3807072D547D}"/>
              </a:ext>
            </a:extLst>
          </p:cNvPr>
          <p:cNvPicPr>
            <a:picLocks noGrp="1" noChangeAspect="1"/>
          </p:cNvPicPr>
          <p:nvPr>
            <p:ph idx="1"/>
          </p:nvPr>
        </p:nvPicPr>
        <p:blipFill>
          <a:blip r:embed="rId2"/>
          <a:stretch>
            <a:fillRect/>
          </a:stretch>
        </p:blipFill>
        <p:spPr>
          <a:xfrm>
            <a:off x="1674811" y="1828800"/>
            <a:ext cx="9677401" cy="4648199"/>
          </a:xfrm>
        </p:spPr>
      </p:pic>
      <p:pic>
        <p:nvPicPr>
          <p:cNvPr id="7" name="Picture 6">
            <a:extLst>
              <a:ext uri="{FF2B5EF4-FFF2-40B4-BE49-F238E27FC236}">
                <a16:creationId xmlns:a16="http://schemas.microsoft.com/office/drawing/2014/main" id="{DE8151A9-0071-41BE-90EE-C2E76665CF73}"/>
              </a:ext>
            </a:extLst>
          </p:cNvPr>
          <p:cNvPicPr>
            <a:picLocks noChangeAspect="1"/>
          </p:cNvPicPr>
          <p:nvPr/>
        </p:nvPicPr>
        <p:blipFill>
          <a:blip r:embed="rId3"/>
          <a:stretch>
            <a:fillRect/>
          </a:stretch>
        </p:blipFill>
        <p:spPr>
          <a:xfrm>
            <a:off x="7065364" y="4619452"/>
            <a:ext cx="4286848" cy="1247949"/>
          </a:xfrm>
          <a:prstGeom prst="rect">
            <a:avLst/>
          </a:prstGeom>
        </p:spPr>
      </p:pic>
      <p:sp>
        <p:nvSpPr>
          <p:cNvPr id="8" name="Oval 7">
            <a:extLst>
              <a:ext uri="{FF2B5EF4-FFF2-40B4-BE49-F238E27FC236}">
                <a16:creationId xmlns:a16="http://schemas.microsoft.com/office/drawing/2014/main" id="{2840893F-E652-43EE-BB50-A6D77D33A74C}"/>
              </a:ext>
            </a:extLst>
          </p:cNvPr>
          <p:cNvSpPr/>
          <p:nvPr/>
        </p:nvSpPr>
        <p:spPr>
          <a:xfrm>
            <a:off x="7065364" y="5486400"/>
            <a:ext cx="3448650" cy="3810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525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7E064-F449-47C8-B79D-BEC1FAEA34CC}"/>
              </a:ext>
            </a:extLst>
          </p:cNvPr>
          <p:cNvSpPr>
            <a:spLocks noGrp="1"/>
          </p:cNvSpPr>
          <p:nvPr>
            <p:ph type="title"/>
          </p:nvPr>
        </p:nvSpPr>
        <p:spPr/>
        <p:txBody>
          <a:bodyPr/>
          <a:lstStyle/>
          <a:p>
            <a:r>
              <a:rPr lang="en-US" dirty="0"/>
              <a:t>Post-Secondary Scholarships</a:t>
            </a:r>
          </a:p>
        </p:txBody>
      </p:sp>
      <p:pic>
        <p:nvPicPr>
          <p:cNvPr id="5" name="Content Placeholder 4">
            <a:extLst>
              <a:ext uri="{FF2B5EF4-FFF2-40B4-BE49-F238E27FC236}">
                <a16:creationId xmlns:a16="http://schemas.microsoft.com/office/drawing/2014/main" id="{A9644F95-06F1-4D54-8682-9853CEE4918C}"/>
              </a:ext>
            </a:extLst>
          </p:cNvPr>
          <p:cNvPicPr>
            <a:picLocks noGrp="1" noChangeAspect="1"/>
          </p:cNvPicPr>
          <p:nvPr>
            <p:ph idx="1"/>
          </p:nvPr>
        </p:nvPicPr>
        <p:blipFill>
          <a:blip r:embed="rId2"/>
          <a:stretch>
            <a:fillRect/>
          </a:stretch>
        </p:blipFill>
        <p:spPr>
          <a:xfrm>
            <a:off x="1751012" y="1828800"/>
            <a:ext cx="9601200" cy="4648200"/>
          </a:xfrm>
        </p:spPr>
      </p:pic>
    </p:spTree>
    <p:extLst>
      <p:ext uri="{BB962C8B-B14F-4D97-AF65-F5344CB8AC3E}">
        <p14:creationId xmlns:p14="http://schemas.microsoft.com/office/powerpoint/2010/main" val="323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SD33 Financial Awards</a:t>
            </a:r>
          </a:p>
        </p:txBody>
      </p:sp>
      <p:sp>
        <p:nvSpPr>
          <p:cNvPr id="3" name="Oval 2">
            <a:extLst>
              <a:ext uri="{FF2B5EF4-FFF2-40B4-BE49-F238E27FC236}">
                <a16:creationId xmlns:a16="http://schemas.microsoft.com/office/drawing/2014/main" id="{28F35271-3990-4F4B-8914-3091F0EE4550}"/>
              </a:ext>
            </a:extLst>
          </p:cNvPr>
          <p:cNvSpPr/>
          <p:nvPr/>
        </p:nvSpPr>
        <p:spPr>
          <a:xfrm>
            <a:off x="3198812" y="5867400"/>
            <a:ext cx="1219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3D66BE9E-47E0-44B8-BD10-0FB08494B2DC}"/>
              </a:ext>
            </a:extLst>
          </p:cNvPr>
          <p:cNvPicPr>
            <a:picLocks noGrp="1" noChangeAspect="1"/>
          </p:cNvPicPr>
          <p:nvPr>
            <p:ph idx="1"/>
          </p:nvPr>
        </p:nvPicPr>
        <p:blipFill>
          <a:blip r:embed="rId2"/>
          <a:stretch>
            <a:fillRect/>
          </a:stretch>
        </p:blipFill>
        <p:spPr>
          <a:xfrm>
            <a:off x="1827212" y="1828800"/>
            <a:ext cx="9524999" cy="4800600"/>
          </a:xfrm>
        </p:spPr>
      </p:pic>
    </p:spTree>
    <p:extLst>
      <p:ext uri="{BB962C8B-B14F-4D97-AF65-F5344CB8AC3E}">
        <p14:creationId xmlns:p14="http://schemas.microsoft.com/office/powerpoint/2010/main" val="395246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19A99-E9A9-47A7-B7DA-00F851C5817A}"/>
              </a:ext>
            </a:extLst>
          </p:cNvPr>
          <p:cNvSpPr>
            <a:spLocks noGrp="1"/>
          </p:cNvSpPr>
          <p:nvPr>
            <p:ph type="title"/>
          </p:nvPr>
        </p:nvSpPr>
        <p:spPr/>
        <p:txBody>
          <a:bodyPr/>
          <a:lstStyle/>
          <a:p>
            <a:r>
              <a:rPr lang="en-US" dirty="0"/>
              <a:t>Agreement Form</a:t>
            </a:r>
          </a:p>
        </p:txBody>
      </p:sp>
      <p:pic>
        <p:nvPicPr>
          <p:cNvPr id="6" name="Content Placeholder 5">
            <a:extLst>
              <a:ext uri="{FF2B5EF4-FFF2-40B4-BE49-F238E27FC236}">
                <a16:creationId xmlns:a16="http://schemas.microsoft.com/office/drawing/2014/main" id="{B3F6B06B-4EC6-48E5-9FE9-899BAA0F237E}"/>
              </a:ext>
            </a:extLst>
          </p:cNvPr>
          <p:cNvPicPr>
            <a:picLocks noGrp="1" noChangeAspect="1"/>
          </p:cNvPicPr>
          <p:nvPr>
            <p:ph idx="1"/>
          </p:nvPr>
        </p:nvPicPr>
        <p:blipFill>
          <a:blip r:embed="rId2"/>
          <a:stretch>
            <a:fillRect/>
          </a:stretch>
        </p:blipFill>
        <p:spPr>
          <a:xfrm>
            <a:off x="2132013" y="1905000"/>
            <a:ext cx="8229600" cy="4953000"/>
          </a:xfrm>
        </p:spPr>
      </p:pic>
    </p:spTree>
    <p:extLst>
      <p:ext uri="{BB962C8B-B14F-4D97-AF65-F5344CB8AC3E}">
        <p14:creationId xmlns:p14="http://schemas.microsoft.com/office/powerpoint/2010/main" val="161199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A45AF24-84EB-99AF-CE2B-B91724A91F4A}"/>
              </a:ext>
            </a:extLst>
          </p:cNvPr>
          <p:cNvSpPr>
            <a:spLocks noGrp="1"/>
          </p:cNvSpPr>
          <p:nvPr>
            <p:ph type="title"/>
          </p:nvPr>
        </p:nvSpPr>
        <p:spPr>
          <a:xfrm>
            <a:off x="1522413" y="381000"/>
            <a:ext cx="9829799" cy="1219200"/>
          </a:xfrm>
        </p:spPr>
        <p:txBody>
          <a:bodyPr/>
          <a:lstStyle/>
          <a:p>
            <a:r>
              <a:rPr lang="en-US" dirty="0"/>
              <a:t>10 Things That Students Need To Know About Post-Secondary</a:t>
            </a:r>
          </a:p>
        </p:txBody>
      </p:sp>
      <p:pic>
        <p:nvPicPr>
          <p:cNvPr id="5" name="Content Placeholder 4" descr="Text&#10;&#10;Description automatically generated">
            <a:extLst>
              <a:ext uri="{FF2B5EF4-FFF2-40B4-BE49-F238E27FC236}">
                <a16:creationId xmlns:a16="http://schemas.microsoft.com/office/drawing/2014/main" id="{E29CEF2C-AD39-197D-41D7-787EAEAE7F88}"/>
              </a:ext>
            </a:extLst>
          </p:cNvPr>
          <p:cNvPicPr>
            <a:picLocks noGrp="1" noChangeAspect="1"/>
          </p:cNvPicPr>
          <p:nvPr>
            <p:ph idx="1"/>
          </p:nvPr>
        </p:nvPicPr>
        <p:blipFill>
          <a:blip r:embed="rId2"/>
          <a:stretch>
            <a:fillRect/>
          </a:stretch>
        </p:blipFill>
        <p:spPr>
          <a:xfrm>
            <a:off x="1522413" y="1981200"/>
            <a:ext cx="9677399" cy="4495800"/>
          </a:xfrm>
          <a:noFill/>
        </p:spPr>
      </p:pic>
    </p:spTree>
    <p:extLst>
      <p:ext uri="{BB962C8B-B14F-4D97-AF65-F5344CB8AC3E}">
        <p14:creationId xmlns:p14="http://schemas.microsoft.com/office/powerpoint/2010/main" val="43979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9F4BA-D4C4-2C75-DE2F-4AC96DF404FB}"/>
              </a:ext>
            </a:extLst>
          </p:cNvPr>
          <p:cNvSpPr>
            <a:spLocks noGrp="1"/>
          </p:cNvSpPr>
          <p:nvPr>
            <p:ph type="title"/>
          </p:nvPr>
        </p:nvSpPr>
        <p:spPr/>
        <p:txBody>
          <a:bodyPr/>
          <a:lstStyle/>
          <a:p>
            <a:r>
              <a:rPr lang="en-US" dirty="0"/>
              <a:t>Internal Awards</a:t>
            </a:r>
          </a:p>
        </p:txBody>
      </p:sp>
      <p:pic>
        <p:nvPicPr>
          <p:cNvPr id="5" name="Content Placeholder 4">
            <a:extLst>
              <a:ext uri="{FF2B5EF4-FFF2-40B4-BE49-F238E27FC236}">
                <a16:creationId xmlns:a16="http://schemas.microsoft.com/office/drawing/2014/main" id="{B3C56E74-3A35-199F-6A04-25D73C0D9DA3}"/>
              </a:ext>
            </a:extLst>
          </p:cNvPr>
          <p:cNvPicPr>
            <a:picLocks noGrp="1" noChangeAspect="1"/>
          </p:cNvPicPr>
          <p:nvPr>
            <p:ph idx="1"/>
          </p:nvPr>
        </p:nvPicPr>
        <p:blipFill>
          <a:blip r:embed="rId2"/>
          <a:stretch>
            <a:fillRect/>
          </a:stretch>
        </p:blipFill>
        <p:spPr>
          <a:xfrm>
            <a:off x="1522413" y="2057400"/>
            <a:ext cx="10375900" cy="4343400"/>
          </a:xfrm>
        </p:spPr>
      </p:pic>
    </p:spTree>
    <p:extLst>
      <p:ext uri="{BB962C8B-B14F-4D97-AF65-F5344CB8AC3E}">
        <p14:creationId xmlns:p14="http://schemas.microsoft.com/office/powerpoint/2010/main" val="909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79612" y="431291"/>
            <a:ext cx="7239000" cy="6402024"/>
          </a:xfrm>
          <a:prstGeom prst="rect">
            <a:avLst/>
          </a:prstGeom>
        </p:spPr>
      </p:pic>
    </p:spTree>
    <p:extLst>
      <p:ext uri="{BB962C8B-B14F-4D97-AF65-F5344CB8AC3E}">
        <p14:creationId xmlns:p14="http://schemas.microsoft.com/office/powerpoint/2010/main" val="321625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Award Criteria</a:t>
            </a:r>
          </a:p>
        </p:txBody>
      </p:sp>
      <p:sp>
        <p:nvSpPr>
          <p:cNvPr id="3" name="Content Placeholder 2"/>
          <p:cNvSpPr>
            <a:spLocks noGrp="1"/>
          </p:cNvSpPr>
          <p:nvPr>
            <p:ph idx="1"/>
          </p:nvPr>
        </p:nvSpPr>
        <p:spPr/>
        <p:txBody>
          <a:bodyPr>
            <a:normAutofit fontScale="92500"/>
          </a:bodyPr>
          <a:lstStyle/>
          <a:p>
            <a:r>
              <a:rPr lang="en-US" dirty="0"/>
              <a:t>GPA  or grade point average</a:t>
            </a:r>
          </a:p>
          <a:p>
            <a:r>
              <a:rPr lang="en-US" dirty="0"/>
              <a:t>School involvement -sports, theatre, band, clubs, WEX, Leadership</a:t>
            </a:r>
          </a:p>
          <a:p>
            <a:r>
              <a:rPr lang="en-US" dirty="0"/>
              <a:t>Community involvement -youth groups, sports teams, dance programs, CSOPA</a:t>
            </a:r>
          </a:p>
          <a:p>
            <a:r>
              <a:rPr lang="en-US" dirty="0"/>
              <a:t>Volunteer –Lions Club, Reapers, Reading buddies</a:t>
            </a:r>
          </a:p>
          <a:p>
            <a:r>
              <a:rPr lang="en-US" dirty="0"/>
              <a:t>Affiliations -Glenayre Realty, Teacher Association </a:t>
            </a:r>
          </a:p>
          <a:p>
            <a:r>
              <a:rPr lang="en-US" dirty="0"/>
              <a:t>Special Affiliations-Aboriginal, Youth in Care,  Adversity, Hearing and Visual impairment, Disabilities</a:t>
            </a:r>
          </a:p>
          <a:p>
            <a:r>
              <a:rPr lang="en-US" dirty="0"/>
              <a:t>Athletics participation, Independent and Team sports, coaching and refereeing</a:t>
            </a:r>
          </a:p>
          <a:p>
            <a:endParaRPr lang="en-US" dirty="0"/>
          </a:p>
        </p:txBody>
      </p:sp>
    </p:spTree>
    <p:extLst>
      <p:ext uri="{BB962C8B-B14F-4D97-AF65-F5344CB8AC3E}">
        <p14:creationId xmlns:p14="http://schemas.microsoft.com/office/powerpoint/2010/main" val="296594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Financial Awards</a:t>
            </a:r>
          </a:p>
        </p:txBody>
      </p:sp>
      <p:sp>
        <p:nvSpPr>
          <p:cNvPr id="3" name="Subtitle 2"/>
          <p:cNvSpPr>
            <a:spLocks noGrp="1"/>
          </p:cNvSpPr>
          <p:nvPr>
            <p:ph type="subTitle" idx="1"/>
          </p:nvPr>
        </p:nvSpPr>
        <p:spPr/>
        <p:txBody>
          <a:bodyPr/>
          <a:lstStyle/>
          <a:p>
            <a:r>
              <a:rPr lang="en-US" dirty="0"/>
              <a:t>Chilliwack Secondary</a:t>
            </a:r>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students be doing now?</a:t>
            </a:r>
          </a:p>
        </p:txBody>
      </p:sp>
      <p:sp>
        <p:nvSpPr>
          <p:cNvPr id="3" name="Content Placeholder 2"/>
          <p:cNvSpPr>
            <a:spLocks noGrp="1"/>
          </p:cNvSpPr>
          <p:nvPr>
            <p:ph idx="1"/>
          </p:nvPr>
        </p:nvSpPr>
        <p:spPr/>
        <p:txBody>
          <a:bodyPr>
            <a:normAutofit lnSpcReduction="10000"/>
          </a:bodyPr>
          <a:lstStyle/>
          <a:p>
            <a:r>
              <a:rPr lang="en-US" dirty="0"/>
              <a:t>Sign the Agreement Form and email to Mrs Soltys</a:t>
            </a:r>
          </a:p>
          <a:p>
            <a:r>
              <a:rPr lang="en-US" dirty="0"/>
              <a:t>Financial Awards resume for your References</a:t>
            </a:r>
          </a:p>
          <a:p>
            <a:r>
              <a:rPr lang="en-US" dirty="0"/>
              <a:t>Letters of Reference</a:t>
            </a:r>
          </a:p>
          <a:p>
            <a:r>
              <a:rPr lang="en-US" dirty="0"/>
              <a:t>Career Statement</a:t>
            </a:r>
          </a:p>
          <a:p>
            <a:r>
              <a:rPr lang="en-US" dirty="0"/>
              <a:t>Volunteering in school/community</a:t>
            </a:r>
          </a:p>
          <a:p>
            <a:r>
              <a:rPr lang="en-US" dirty="0"/>
              <a:t>Attend Workshops</a:t>
            </a:r>
          </a:p>
          <a:p>
            <a:r>
              <a:rPr lang="en-US" dirty="0"/>
              <a:t>Career planning with myblue print/education planner</a:t>
            </a:r>
          </a:p>
          <a:p>
            <a:r>
              <a:rPr lang="en-US" dirty="0"/>
              <a:t>Make an appointment with me</a:t>
            </a:r>
          </a:p>
        </p:txBody>
      </p:sp>
    </p:spTree>
    <p:extLst>
      <p:ext uri="{BB962C8B-B14F-4D97-AF65-F5344CB8AC3E}">
        <p14:creationId xmlns:p14="http://schemas.microsoft.com/office/powerpoint/2010/main" val="205810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EASY STEPS</a:t>
            </a:r>
          </a:p>
        </p:txBody>
      </p:sp>
      <p:sp>
        <p:nvSpPr>
          <p:cNvPr id="3" name="Content Placeholder 2"/>
          <p:cNvSpPr>
            <a:spLocks noGrp="1"/>
          </p:cNvSpPr>
          <p:nvPr>
            <p:ph idx="1"/>
          </p:nvPr>
        </p:nvSpPr>
        <p:spPr/>
        <p:txBody>
          <a:bodyPr/>
          <a:lstStyle/>
          <a:p>
            <a:pPr marL="0" indent="0">
              <a:buNone/>
            </a:pPr>
            <a:r>
              <a:rPr lang="en-US" sz="2800" dirty="0"/>
              <a:t>            Go to http://css.sd33.bc.ca</a:t>
            </a:r>
          </a:p>
          <a:p>
            <a:pPr marL="0" indent="0">
              <a:buNone/>
            </a:pPr>
            <a:endParaRPr lang="en-US" sz="2800" dirty="0"/>
          </a:p>
          <a:p>
            <a:pPr marL="0" indent="0">
              <a:buNone/>
            </a:pPr>
            <a:endParaRPr lang="en-US" sz="2800" dirty="0"/>
          </a:p>
          <a:p>
            <a:pPr marL="0" indent="0">
              <a:buNone/>
            </a:pPr>
            <a:r>
              <a:rPr lang="en-US" sz="2800" dirty="0"/>
              <a:t>             Complete the application form</a:t>
            </a:r>
          </a:p>
          <a:p>
            <a:pPr marL="0" indent="0">
              <a:buNone/>
            </a:pPr>
            <a:endParaRPr lang="en-US" sz="2800" dirty="0"/>
          </a:p>
          <a:p>
            <a:pPr marL="0" indent="0">
              <a:buNone/>
            </a:pPr>
            <a:endParaRPr lang="en-US" sz="2800" dirty="0"/>
          </a:p>
          <a:p>
            <a:pPr marL="0" indent="0">
              <a:buNone/>
            </a:pPr>
            <a:r>
              <a:rPr lang="en-US" sz="2800" dirty="0"/>
              <a:t>              Upload during due date time</a:t>
            </a:r>
            <a:endParaRPr lang="en-US" dirty="0"/>
          </a:p>
        </p:txBody>
      </p:sp>
      <p:sp>
        <p:nvSpPr>
          <p:cNvPr id="7" name="Right Arrow 6"/>
          <p:cNvSpPr/>
          <p:nvPr/>
        </p:nvSpPr>
        <p:spPr>
          <a:xfrm>
            <a:off x="1522413" y="1981200"/>
            <a:ext cx="91439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1522413" y="383279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1988757" y="5867400"/>
            <a:ext cx="4571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1545272" y="568439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4150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Workshops </a:t>
            </a:r>
          </a:p>
        </p:txBody>
      </p:sp>
      <p:sp>
        <p:nvSpPr>
          <p:cNvPr id="4" name="Text Placeholder 3"/>
          <p:cNvSpPr>
            <a:spLocks noGrp="1"/>
          </p:cNvSpPr>
          <p:nvPr>
            <p:ph type="body" idx="1"/>
          </p:nvPr>
        </p:nvSpPr>
        <p:spPr>
          <a:xfrm>
            <a:off x="1522410" y="4648199"/>
            <a:ext cx="9220202" cy="1676401"/>
          </a:xfrm>
        </p:spPr>
        <p:txBody>
          <a:bodyPr>
            <a:normAutofit/>
          </a:bodyPr>
          <a:lstStyle/>
          <a:p>
            <a:endParaRPr lang="en-US" sz="5400" baseline="30000" dirty="0"/>
          </a:p>
          <a:p>
            <a:r>
              <a:rPr lang="en-US" sz="5400" baseline="30000" dirty="0"/>
              <a:t>November 8th &amp;22nd, December 6th, January 10th &amp;24th,31st. Lunchtime in the Library</a:t>
            </a:r>
          </a:p>
          <a:p>
            <a:endParaRPr lang="en-US" dirty="0"/>
          </a:p>
        </p:txBody>
      </p:sp>
    </p:spTree>
    <p:extLst>
      <p:ext uri="{BB962C8B-B14F-4D97-AF65-F5344CB8AC3E}">
        <p14:creationId xmlns:p14="http://schemas.microsoft.com/office/powerpoint/2010/main" val="344400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3C31E-6D5C-3493-CA88-A5D49A1A80AD}"/>
              </a:ext>
            </a:extLst>
          </p:cNvPr>
          <p:cNvSpPr>
            <a:spLocks noGrp="1"/>
          </p:cNvSpPr>
          <p:nvPr>
            <p:ph type="title"/>
          </p:nvPr>
        </p:nvSpPr>
        <p:spPr/>
        <p:txBody>
          <a:bodyPr/>
          <a:lstStyle/>
          <a:p>
            <a:r>
              <a:rPr lang="en-US" dirty="0"/>
              <a:t>Upcoming Events</a:t>
            </a:r>
          </a:p>
        </p:txBody>
      </p:sp>
      <p:sp>
        <p:nvSpPr>
          <p:cNvPr id="3" name="Content Placeholder 2">
            <a:extLst>
              <a:ext uri="{FF2B5EF4-FFF2-40B4-BE49-F238E27FC236}">
                <a16:creationId xmlns:a16="http://schemas.microsoft.com/office/drawing/2014/main" id="{58F9EFD5-03B8-40B9-4D3B-D174C4ECB046}"/>
              </a:ext>
            </a:extLst>
          </p:cNvPr>
          <p:cNvSpPr>
            <a:spLocks noGrp="1"/>
          </p:cNvSpPr>
          <p:nvPr>
            <p:ph idx="1"/>
          </p:nvPr>
        </p:nvSpPr>
        <p:spPr/>
        <p:txBody>
          <a:bodyPr>
            <a:normAutofit/>
          </a:bodyPr>
          <a:lstStyle/>
          <a:p>
            <a:r>
              <a:rPr lang="en-US" sz="3200" b="1" dirty="0"/>
              <a:t>UBC Field Trip Oct 19th</a:t>
            </a:r>
          </a:p>
          <a:p>
            <a:r>
              <a:rPr lang="en-US" sz="3200" b="1" dirty="0"/>
              <a:t>Post Secondary Event Open House 11-12 Mini gym</a:t>
            </a:r>
          </a:p>
          <a:p>
            <a:r>
              <a:rPr lang="en-US" sz="3200" b="1" dirty="0"/>
              <a:t>Education Planner for Parents. Tuesday, November 7,2023 6:30 – 8:00 p.m. MS Teams </a:t>
            </a:r>
          </a:p>
          <a:p>
            <a:r>
              <a:rPr lang="en-US" sz="3200" b="1" dirty="0"/>
              <a:t>UFV Open House Oct 21st</a:t>
            </a:r>
          </a:p>
          <a:p>
            <a:r>
              <a:rPr lang="en-US" sz="3200" b="1" dirty="0"/>
              <a:t>Explore UVIC Field Trip Nov 25th</a:t>
            </a:r>
          </a:p>
        </p:txBody>
      </p:sp>
    </p:spTree>
    <p:extLst>
      <p:ext uri="{BB962C8B-B14F-4D97-AF65-F5344CB8AC3E}">
        <p14:creationId xmlns:p14="http://schemas.microsoft.com/office/powerpoint/2010/main" val="38898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AF0FA-4063-A21A-72D5-C0285CC5EF99}"/>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9F258B28-97C2-7D8E-29D8-7E47BAF0AFB5}"/>
              </a:ext>
            </a:extLst>
          </p:cNvPr>
          <p:cNvSpPr>
            <a:spLocks noGrp="1"/>
          </p:cNvSpPr>
          <p:nvPr>
            <p:ph type="body" idx="1"/>
          </p:nvPr>
        </p:nvSpPr>
        <p:spPr/>
        <p:txBody>
          <a:bodyPr/>
          <a:lstStyle/>
          <a:p>
            <a:r>
              <a:rPr lang="en-US" dirty="0"/>
              <a:t>Up to date Information</a:t>
            </a:r>
          </a:p>
          <a:p>
            <a:r>
              <a:rPr lang="en-US" dirty="0"/>
              <a:t>604-795-6892 text only</a:t>
            </a:r>
          </a:p>
        </p:txBody>
      </p:sp>
      <p:pic>
        <p:nvPicPr>
          <p:cNvPr id="5" name="Picture 4">
            <a:extLst>
              <a:ext uri="{FF2B5EF4-FFF2-40B4-BE49-F238E27FC236}">
                <a16:creationId xmlns:a16="http://schemas.microsoft.com/office/drawing/2014/main" id="{F2E7D4F4-91D1-B43D-A79E-3C3F76300306}"/>
              </a:ext>
            </a:extLst>
          </p:cNvPr>
          <p:cNvPicPr>
            <a:picLocks noChangeAspect="1"/>
          </p:cNvPicPr>
          <p:nvPr/>
        </p:nvPicPr>
        <p:blipFill>
          <a:blip r:embed="rId2"/>
          <a:stretch>
            <a:fillRect/>
          </a:stretch>
        </p:blipFill>
        <p:spPr>
          <a:xfrm>
            <a:off x="1522410" y="2262024"/>
            <a:ext cx="8229601" cy="2333951"/>
          </a:xfrm>
          <a:prstGeom prst="rect">
            <a:avLst/>
          </a:prstGeom>
        </p:spPr>
      </p:pic>
    </p:spTree>
    <p:extLst>
      <p:ext uri="{BB962C8B-B14F-4D97-AF65-F5344CB8AC3E}">
        <p14:creationId xmlns:p14="http://schemas.microsoft.com/office/powerpoint/2010/main" val="389908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WHO </a:t>
            </a:r>
            <a:r>
              <a:rPr lang="en-US" dirty="0"/>
              <a:t>CAN APPLY?</a:t>
            </a:r>
          </a:p>
        </p:txBody>
      </p:sp>
      <p:sp>
        <p:nvSpPr>
          <p:cNvPr id="3" name="Content Placeholder 2"/>
          <p:cNvSpPr>
            <a:spLocks noGrp="1"/>
          </p:cNvSpPr>
          <p:nvPr>
            <p:ph idx="1"/>
          </p:nvPr>
        </p:nvSpPr>
        <p:spPr/>
        <p:txBody>
          <a:bodyPr>
            <a:normAutofit/>
          </a:bodyPr>
          <a:lstStyle/>
          <a:p>
            <a:r>
              <a:rPr lang="en-US" sz="6000" dirty="0"/>
              <a:t>Gr 12 SD 33 graduating students that are planning to go to any post-secondary institute within 2 years. </a:t>
            </a:r>
          </a:p>
        </p:txBody>
      </p:sp>
    </p:spTree>
    <p:extLst>
      <p:ext uri="{BB962C8B-B14F-4D97-AF65-F5344CB8AC3E}">
        <p14:creationId xmlns:p14="http://schemas.microsoft.com/office/powerpoint/2010/main" val="276172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WHAT</a:t>
            </a:r>
            <a:r>
              <a:rPr lang="en-US" dirty="0"/>
              <a:t> ARE THEY?</a:t>
            </a:r>
          </a:p>
        </p:txBody>
      </p:sp>
      <p:sp>
        <p:nvSpPr>
          <p:cNvPr id="3" name="Content Placeholder 2"/>
          <p:cNvSpPr>
            <a:spLocks noGrp="1"/>
          </p:cNvSpPr>
          <p:nvPr>
            <p:ph idx="1"/>
          </p:nvPr>
        </p:nvSpPr>
        <p:spPr/>
        <p:txBody>
          <a:bodyPr>
            <a:noAutofit/>
          </a:bodyPr>
          <a:lstStyle/>
          <a:p>
            <a:r>
              <a:rPr lang="en-US" sz="5400" dirty="0"/>
              <a:t>Money that goes towards Post-Secondary education/training that has been donated by community clubs, organizations, provincial government, private business. </a:t>
            </a:r>
          </a:p>
        </p:txBody>
      </p:sp>
    </p:spTree>
    <p:extLst>
      <p:ext uri="{BB962C8B-B14F-4D97-AF65-F5344CB8AC3E}">
        <p14:creationId xmlns:p14="http://schemas.microsoft.com/office/powerpoint/2010/main" val="166800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WHERE</a:t>
            </a:r>
            <a:r>
              <a:rPr lang="en-US" dirty="0"/>
              <a:t> DO I APPLY?</a:t>
            </a:r>
          </a:p>
        </p:txBody>
      </p:sp>
      <p:sp>
        <p:nvSpPr>
          <p:cNvPr id="3" name="Content Placeholder 2"/>
          <p:cNvSpPr>
            <a:spLocks noGrp="1"/>
          </p:cNvSpPr>
          <p:nvPr>
            <p:ph idx="1"/>
          </p:nvPr>
        </p:nvSpPr>
        <p:spPr/>
        <p:txBody>
          <a:bodyPr>
            <a:normAutofit fontScale="92500"/>
          </a:bodyPr>
          <a:lstStyle/>
          <a:p>
            <a:r>
              <a:rPr lang="en-US" sz="4800" dirty="0"/>
              <a:t>Go to: css.sd33.bc.ca/financial-awards</a:t>
            </a:r>
          </a:p>
          <a:p>
            <a:r>
              <a:rPr lang="en-US" sz="4800" dirty="0"/>
              <a:t>Read the Lists</a:t>
            </a:r>
          </a:p>
          <a:p>
            <a:r>
              <a:rPr lang="en-US" sz="4800" dirty="0"/>
              <a:t>Fill out application form(s)</a:t>
            </a:r>
          </a:p>
          <a:p>
            <a:r>
              <a:rPr lang="en-US" sz="4800" dirty="0"/>
              <a:t>Do attachments/Upload in MS Teams</a:t>
            </a:r>
          </a:p>
          <a:p>
            <a:endParaRPr lang="en-US" dirty="0"/>
          </a:p>
        </p:txBody>
      </p:sp>
    </p:spTree>
    <p:extLst>
      <p:ext uri="{BB962C8B-B14F-4D97-AF65-F5344CB8AC3E}">
        <p14:creationId xmlns:p14="http://schemas.microsoft.com/office/powerpoint/2010/main" val="397972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WHEN </a:t>
            </a:r>
            <a:r>
              <a:rPr lang="en-US" dirty="0"/>
              <a:t>ARE THEY DUE?</a:t>
            </a:r>
          </a:p>
        </p:txBody>
      </p:sp>
      <p:sp>
        <p:nvSpPr>
          <p:cNvPr id="3" name="Content Placeholder 2"/>
          <p:cNvSpPr>
            <a:spLocks noGrp="1"/>
          </p:cNvSpPr>
          <p:nvPr>
            <p:ph idx="1"/>
          </p:nvPr>
        </p:nvSpPr>
        <p:spPr/>
        <p:txBody>
          <a:bodyPr/>
          <a:lstStyle/>
          <a:p>
            <a:r>
              <a:rPr lang="en-US" sz="6600" dirty="0"/>
              <a:t>Internals – February 5-8</a:t>
            </a:r>
          </a:p>
          <a:p>
            <a:r>
              <a:rPr lang="en-US" sz="6600" dirty="0"/>
              <a:t>Externals –February 19-22</a:t>
            </a:r>
          </a:p>
          <a:p>
            <a:r>
              <a:rPr lang="en-US" sz="6600" dirty="0"/>
              <a:t>District Auth – April 11th</a:t>
            </a:r>
          </a:p>
          <a:p>
            <a:endParaRPr lang="en-US" dirty="0"/>
          </a:p>
        </p:txBody>
      </p:sp>
    </p:spTree>
    <p:extLst>
      <p:ext uri="{BB962C8B-B14F-4D97-AF65-F5344CB8AC3E}">
        <p14:creationId xmlns:p14="http://schemas.microsoft.com/office/powerpoint/2010/main" val="385933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WHY </a:t>
            </a:r>
            <a:r>
              <a:rPr lang="en-US" dirty="0"/>
              <a:t>DO THIS?</a:t>
            </a:r>
          </a:p>
        </p:txBody>
      </p:sp>
      <p:sp>
        <p:nvSpPr>
          <p:cNvPr id="3" name="Content Placeholder 2"/>
          <p:cNvSpPr>
            <a:spLocks noGrp="1"/>
          </p:cNvSpPr>
          <p:nvPr>
            <p:ph idx="1"/>
          </p:nvPr>
        </p:nvSpPr>
        <p:spPr/>
        <p:txBody>
          <a:bodyPr/>
          <a:lstStyle/>
          <a:p>
            <a:r>
              <a:rPr lang="en-US" sz="4800" dirty="0"/>
              <a:t>Help pay for your College/University/Trade Program</a:t>
            </a:r>
          </a:p>
          <a:p>
            <a:r>
              <a:rPr lang="en-US" sz="4800" dirty="0"/>
              <a:t>Last year over $400,000 was Awarded to CSS students</a:t>
            </a:r>
          </a:p>
          <a:p>
            <a:endParaRPr lang="en-US" dirty="0"/>
          </a:p>
        </p:txBody>
      </p:sp>
    </p:spTree>
    <p:extLst>
      <p:ext uri="{BB962C8B-B14F-4D97-AF65-F5344CB8AC3E}">
        <p14:creationId xmlns:p14="http://schemas.microsoft.com/office/powerpoint/2010/main" val="1615075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Css.sd33.bc.ca</a:t>
            </a:r>
          </a:p>
        </p:txBody>
      </p:sp>
      <p:pic>
        <p:nvPicPr>
          <p:cNvPr id="5" name="Content Placeholder 4">
            <a:extLst>
              <a:ext uri="{FF2B5EF4-FFF2-40B4-BE49-F238E27FC236}">
                <a16:creationId xmlns:a16="http://schemas.microsoft.com/office/drawing/2014/main" id="{DFFF4FD6-97D9-47D7-8234-6FB02FE70495}"/>
              </a:ext>
            </a:extLst>
          </p:cNvPr>
          <p:cNvPicPr>
            <a:picLocks noGrp="1" noChangeAspect="1"/>
          </p:cNvPicPr>
          <p:nvPr>
            <p:ph idx="1"/>
          </p:nvPr>
        </p:nvPicPr>
        <p:blipFill>
          <a:blip r:embed="rId2"/>
          <a:stretch>
            <a:fillRect/>
          </a:stretch>
        </p:blipFill>
        <p:spPr>
          <a:xfrm>
            <a:off x="1751012" y="1828800"/>
            <a:ext cx="9601200" cy="4648200"/>
          </a:xfrm>
        </p:spPr>
      </p:pic>
      <p:sp>
        <p:nvSpPr>
          <p:cNvPr id="6" name="Oval 5">
            <a:extLst>
              <a:ext uri="{FF2B5EF4-FFF2-40B4-BE49-F238E27FC236}">
                <a16:creationId xmlns:a16="http://schemas.microsoft.com/office/drawing/2014/main" id="{E656D40F-ADB5-47BF-BAB6-21EF6D52EB1C}"/>
              </a:ext>
            </a:extLst>
          </p:cNvPr>
          <p:cNvSpPr/>
          <p:nvPr/>
        </p:nvSpPr>
        <p:spPr>
          <a:xfrm>
            <a:off x="2894012" y="4495800"/>
            <a:ext cx="2514600" cy="1828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760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By Step guide with links in orange type</a:t>
            </a:r>
          </a:p>
        </p:txBody>
      </p:sp>
      <p:pic>
        <p:nvPicPr>
          <p:cNvPr id="7" name="Content Placeholder 6">
            <a:extLst>
              <a:ext uri="{FF2B5EF4-FFF2-40B4-BE49-F238E27FC236}">
                <a16:creationId xmlns:a16="http://schemas.microsoft.com/office/drawing/2014/main" id="{1186A886-78E8-4E0B-BA62-F7D3BB06FE1A}"/>
              </a:ext>
            </a:extLst>
          </p:cNvPr>
          <p:cNvPicPr>
            <a:picLocks noGrp="1" noChangeAspect="1"/>
          </p:cNvPicPr>
          <p:nvPr>
            <p:ph idx="1"/>
          </p:nvPr>
        </p:nvPicPr>
        <p:blipFill>
          <a:blip r:embed="rId2"/>
          <a:stretch>
            <a:fillRect/>
          </a:stretch>
        </p:blipFill>
        <p:spPr>
          <a:xfrm>
            <a:off x="1674812" y="1828800"/>
            <a:ext cx="9677400" cy="4648200"/>
          </a:xfrm>
        </p:spPr>
      </p:pic>
    </p:spTree>
    <p:extLst>
      <p:ext uri="{BB962C8B-B14F-4D97-AF65-F5344CB8AC3E}">
        <p14:creationId xmlns:p14="http://schemas.microsoft.com/office/powerpoint/2010/main" val="248912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ency symbols presentation (widescreen).potx" id="{0BEEB329-2C4D-4D02-9858-CA91ACE92AB1}" vid="{944DA297-E844-470D-A85C-00068074ACC2}"/>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Currency symbols presentation (widescreen)</Template>
  <TotalTime>565</TotalTime>
  <Words>576</Words>
  <Application>Microsoft Office PowerPoint</Application>
  <PresentationFormat>Custom</PresentationFormat>
  <Paragraphs>68</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Cambria</vt:lpstr>
      <vt:lpstr>Currency Symbols 16x9</vt:lpstr>
      <vt:lpstr>Chilliwack Secondary</vt:lpstr>
      <vt:lpstr>Financial Awards</vt:lpstr>
      <vt:lpstr>WHO CAN APPLY?</vt:lpstr>
      <vt:lpstr>WHAT ARE THEY?</vt:lpstr>
      <vt:lpstr>WHERE DO I APPLY?</vt:lpstr>
      <vt:lpstr>WHEN ARE THEY DUE?</vt:lpstr>
      <vt:lpstr>WHY DO THIS?</vt:lpstr>
      <vt:lpstr>Css.sd33.bc.ca</vt:lpstr>
      <vt:lpstr>Step By Step guide with links in orange type</vt:lpstr>
      <vt:lpstr>Provincial Scholarships</vt:lpstr>
      <vt:lpstr>District Authority Awards </vt:lpstr>
      <vt:lpstr>On-line Scholarships</vt:lpstr>
      <vt:lpstr>Post-Secondary Scholarships</vt:lpstr>
      <vt:lpstr>SD33 Financial Awards</vt:lpstr>
      <vt:lpstr>Agreement Form</vt:lpstr>
      <vt:lpstr>10 Things That Students Need To Know About Post-Secondary</vt:lpstr>
      <vt:lpstr>Internal Awards</vt:lpstr>
      <vt:lpstr>PowerPoint Presentation</vt:lpstr>
      <vt:lpstr>Award Criteria</vt:lpstr>
      <vt:lpstr>What can students be doing now?</vt:lpstr>
      <vt:lpstr>3 EASY STEPS</vt:lpstr>
      <vt:lpstr>Workshops </vt:lpstr>
      <vt:lpstr>Upcoming Events</vt:lpstr>
      <vt:lpstr>PowerPoint Presentation</vt:lpstr>
    </vt:vector>
  </TitlesOfParts>
  <Company>Chilliwack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Awards</dc:title>
  <dc:creator>Korilea Soltys</dc:creator>
  <cp:lastModifiedBy>Korilea Soltys</cp:lastModifiedBy>
  <cp:revision>41</cp:revision>
  <dcterms:created xsi:type="dcterms:W3CDTF">2017-10-23T17:10:54Z</dcterms:created>
  <dcterms:modified xsi:type="dcterms:W3CDTF">2023-10-16T17:43:10Z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